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4660"/>
  </p:normalViewPr>
  <p:slideViewPr>
    <p:cSldViewPr snapToGrid="0">
      <p:cViewPr varScale="1">
        <p:scale>
          <a:sx n="74" d="100"/>
          <a:sy n="74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1E1A741-115F-4D08-87F6-7B2D81C0271D}" type="datetimeFigureOut">
              <a:rPr lang="fa-IR" smtClean="0"/>
              <a:t>01/29/1438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A091395-5573-4BB6-BCE1-9C9B816B2E0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07656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91395-5573-4BB6-BCE1-9C9B816B2E02}" type="slidenum">
              <a:rPr lang="fa-IR" smtClean="0"/>
              <a:t>16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65048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0741-1D27-4AD9-9B24-BA72CC0D41AE}" type="datetime8">
              <a:rPr lang="fa-IR" smtClean="0"/>
              <a:t>اُكتبر 30، 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A0F2-A0A6-4AB0-89E1-259696E3B5B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0065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0069E-FF4F-46E1-8303-50D6AEB07078}" type="datetime8">
              <a:rPr lang="fa-IR" smtClean="0"/>
              <a:t>اُكتبر 30، 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A0F2-A0A6-4AB0-89E1-259696E3B5B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24822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21E7-982F-442C-B793-035D688279BA}" type="datetime8">
              <a:rPr lang="fa-IR" smtClean="0"/>
              <a:t>اُكتبر 30، 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A0F2-A0A6-4AB0-89E1-259696E3B5B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73346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D51DD-93BD-431B-A19E-F5F4A1E82107}" type="datetime8">
              <a:rPr lang="fa-IR" smtClean="0"/>
              <a:t>اُكتبر 30، 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A0F2-A0A6-4AB0-89E1-259696E3B5B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77540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5A04-5AA7-4453-A79B-13F7C9E9BA4E}" type="datetime8">
              <a:rPr lang="fa-IR" smtClean="0"/>
              <a:t>اُكتبر 30، 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A0F2-A0A6-4AB0-89E1-259696E3B5B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93773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0494-B443-46ED-B1EC-D47E468304CB}" type="datetime8">
              <a:rPr lang="fa-IR" smtClean="0"/>
              <a:t>اُكتبر 30، 16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A0F2-A0A6-4AB0-89E1-259696E3B5B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43579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373E1-C88E-4482-A1AF-0178F401F129}" type="datetime8">
              <a:rPr lang="fa-IR" smtClean="0"/>
              <a:t>اُكتبر 30، 16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A0F2-A0A6-4AB0-89E1-259696E3B5B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22415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4DC82-EBA2-4724-A84E-A53BC62ADB7F}" type="datetime8">
              <a:rPr lang="fa-IR" smtClean="0"/>
              <a:t>اُكتبر 30، 16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A0F2-A0A6-4AB0-89E1-259696E3B5B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82436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39070-F06B-4AD5-B469-936D2BCE67A5}" type="datetime8">
              <a:rPr lang="fa-IR" smtClean="0"/>
              <a:t>اُكتبر 30، 16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A0F2-A0A6-4AB0-89E1-259696E3B5B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2903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DC58-EB97-4446-BC35-C215DD1A7E61}" type="datetime8">
              <a:rPr lang="fa-IR" smtClean="0"/>
              <a:t>اُكتبر 30، 16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A0F2-A0A6-4AB0-89E1-259696E3B5B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39666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8AE38-8BAC-41E9-A48D-70A66F2A096C}" type="datetime8">
              <a:rPr lang="fa-IR" smtClean="0"/>
              <a:t>اُكتبر 30، 16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A0F2-A0A6-4AB0-89E1-259696E3B5B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23514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AE325-7E5D-4BCE-8691-50A823D4893E}" type="datetime8">
              <a:rPr lang="fa-IR" smtClean="0"/>
              <a:t>اُكتبر 30، 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4A0F2-A0A6-4AB0-89E1-259696E3B5B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46817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lamibidgoli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5745707"/>
          </a:xfrm>
        </p:spPr>
        <p:txBody>
          <a:bodyPr>
            <a:normAutofit/>
          </a:bodyPr>
          <a:lstStyle/>
          <a:p>
            <a:pPr rtl="0"/>
            <a:r>
              <a:rPr lang="en-US" dirty="0" smtClean="0"/>
              <a:t>Financing Constraints</a:t>
            </a:r>
            <a:br>
              <a:rPr lang="en-US" dirty="0" smtClean="0"/>
            </a:br>
            <a:r>
              <a:rPr lang="en-US" dirty="0" smtClean="0"/>
              <a:t>&amp;</a:t>
            </a:r>
            <a:br>
              <a:rPr lang="en-US" dirty="0" smtClean="0"/>
            </a:br>
            <a:r>
              <a:rPr lang="en-US" dirty="0" smtClean="0"/>
              <a:t>Corporate Investment</a:t>
            </a:r>
            <a:br>
              <a:rPr lang="en-US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600" dirty="0" smtClean="0"/>
              <a:t>S.M. </a:t>
            </a:r>
            <a:r>
              <a:rPr lang="en-US" sz="3600" dirty="0" err="1" smtClean="0"/>
              <a:t>Fazzari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R.G. Hubbard</a:t>
            </a:r>
            <a:br>
              <a:rPr lang="en-US" sz="3600" dirty="0" smtClean="0"/>
            </a:br>
            <a:r>
              <a:rPr lang="en-US" sz="3600" dirty="0" smtClean="0"/>
              <a:t>B.C. Peterson</a:t>
            </a:r>
            <a:br>
              <a:rPr lang="en-US" sz="3600" dirty="0" smtClean="0"/>
            </a:br>
            <a:r>
              <a:rPr lang="en-US" sz="3600" dirty="0" smtClean="0"/>
              <a:t>(1988)</a:t>
            </a:r>
            <a:endParaRPr lang="fa-IR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95500" cy="2095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6500" y="0"/>
            <a:ext cx="2095500" cy="2095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67178" y="5943119"/>
            <a:ext cx="1045764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400" b="1" i="1" dirty="0" smtClean="0">
                <a:cs typeface="B Nazanin" panose="00000400000000000000" pitchFamily="2" charset="-78"/>
              </a:rPr>
              <a:t>اگر این مقاله را نخوانده‌اید، این کلاس </a:t>
            </a:r>
            <a:r>
              <a:rPr lang="fa-IR" sz="3200" b="1" i="1" u="sng" dirty="0" smtClean="0">
                <a:cs typeface="B Nazanin" panose="00000400000000000000" pitchFamily="2" charset="-78"/>
              </a:rPr>
              <a:t>هیچ</a:t>
            </a:r>
            <a:r>
              <a:rPr lang="fa-IR" sz="2400" b="1" i="1" dirty="0" smtClean="0">
                <a:cs typeface="B Nazanin" panose="00000400000000000000" pitchFamily="2" charset="-78"/>
              </a:rPr>
              <a:t> ارزش افزوده‌ای برای شما نخواهد داشت.</a:t>
            </a:r>
            <a:endParaRPr lang="fa-IR" sz="2400" b="1" i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32278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146" y="336989"/>
            <a:ext cx="7039708" cy="1325563"/>
          </a:xfrm>
        </p:spPr>
        <p:txBody>
          <a:bodyPr>
            <a:normAutofit/>
          </a:bodyPr>
          <a:lstStyle/>
          <a:p>
            <a:pPr algn="ctr"/>
            <a:r>
              <a:rPr lang="en-US" sz="55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Debt Finance</a:t>
            </a:r>
            <a:endParaRPr lang="fa-IR" sz="5500" dirty="0">
              <a:latin typeface="AngsanaUPC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61026"/>
            <a:ext cx="10022058" cy="3640968"/>
          </a:xfrm>
        </p:spPr>
        <p:txBody>
          <a:bodyPr/>
          <a:lstStyle/>
          <a:p>
            <a:pPr algn="l" rtl="0"/>
            <a:r>
              <a:rPr lang="en-US" dirty="0" smtClean="0"/>
              <a:t>Agency </a:t>
            </a:r>
            <a:r>
              <a:rPr lang="en-US" dirty="0" err="1" smtClean="0"/>
              <a:t>Prblems</a:t>
            </a:r>
            <a:endParaRPr lang="en-US" dirty="0" smtClean="0"/>
          </a:p>
          <a:p>
            <a:pPr algn="l" rtl="0"/>
            <a:r>
              <a:rPr lang="en-US" dirty="0" smtClean="0"/>
              <a:t>Managers’ Actions (NPV &amp; Risk Issues)</a:t>
            </a:r>
          </a:p>
          <a:p>
            <a:pPr algn="l" rtl="0"/>
            <a:r>
              <a:rPr lang="en-US" dirty="0" smtClean="0"/>
              <a:t>Covenants</a:t>
            </a:r>
          </a:p>
          <a:p>
            <a:pPr algn="l" rtl="0"/>
            <a:r>
              <a:rPr lang="en-US" dirty="0" smtClean="0"/>
              <a:t>Covenants and fund availability</a:t>
            </a:r>
          </a:p>
          <a:p>
            <a:pPr algn="l" rtl="0"/>
            <a:r>
              <a:rPr lang="en-US" dirty="0" smtClean="0"/>
              <a:t>Fund availability and fund expense</a:t>
            </a:r>
          </a:p>
          <a:p>
            <a:pPr algn="l" rtl="0"/>
            <a:r>
              <a:rPr lang="en-US" dirty="0" smtClean="0"/>
              <a:t>Rise of interest rate and lenders’ Adverse Selection Problem (extra interest on unknown borrowers)</a:t>
            </a:r>
          </a:p>
          <a:p>
            <a:pPr algn="l" rtl="0"/>
            <a:endParaRPr lang="fa-IR" dirty="0"/>
          </a:p>
        </p:txBody>
      </p:sp>
      <p:sp>
        <p:nvSpPr>
          <p:cNvPr id="5" name="TextBox 4"/>
          <p:cNvSpPr txBox="1"/>
          <p:nvPr/>
        </p:nvSpPr>
        <p:spPr>
          <a:xfrm>
            <a:off x="7455877" y="5401994"/>
            <a:ext cx="410776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0"/>
            <a:r>
              <a:rPr lang="en-US" sz="2400" b="1" i="1" dirty="0" smtClean="0"/>
              <a:t>What about Heterogeneity?</a:t>
            </a:r>
            <a:endParaRPr lang="fa-IR" sz="2400" b="1" i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A0F2-A0A6-4AB0-89E1-259696E3B5BF}" type="slidenum">
              <a:rPr lang="fa-IR" smtClean="0"/>
              <a:t>10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63149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3352" y="393262"/>
            <a:ext cx="7785295" cy="67588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Financing Hierarchies</a:t>
            </a:r>
            <a:endParaRPr lang="fa-IR" sz="5500" dirty="0">
              <a:latin typeface="AngsanaUPC" panose="02020603050405020304" pitchFamily="18" charset="-34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293" y="1069146"/>
            <a:ext cx="7600218" cy="55851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52825" y="3215398"/>
            <a:ext cx="4539175" cy="129266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2600" dirty="0" smtClean="0"/>
              <a:t>q and information asymmetry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2600" dirty="0" smtClean="0"/>
              <a:t>q and new issuance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A0F2-A0A6-4AB0-89E1-259696E3B5BF}" type="slidenum">
              <a:rPr lang="fa-IR" smtClean="0"/>
              <a:t>11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96329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72832"/>
          </a:xfrm>
        </p:spPr>
        <p:txBody>
          <a:bodyPr>
            <a:normAutofit/>
          </a:bodyPr>
          <a:lstStyle/>
          <a:p>
            <a:pPr algn="ctr"/>
            <a:r>
              <a:rPr lang="en-US" sz="5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Data and firm categorizing</a:t>
            </a:r>
            <a:endParaRPr lang="fa-IR" sz="5000" dirty="0">
              <a:latin typeface="AngsanaUPC" panose="02020603050405020304" pitchFamily="18" charset="-34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6320" y="1209822"/>
            <a:ext cx="7429199" cy="509250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992837" y="2053883"/>
            <a:ext cx="562708" cy="464234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A0F2-A0A6-4AB0-89E1-259696E3B5BF}" type="slidenum">
              <a:rPr lang="fa-IR" smtClean="0"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94452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8842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New issuance</a:t>
            </a:r>
            <a:endParaRPr lang="fa-IR" sz="5500" dirty="0">
              <a:latin typeface="AngsanaUPC" panose="02020603050405020304" pitchFamily="18" charset="-34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7475" y="960413"/>
            <a:ext cx="6877050" cy="57531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6200000">
            <a:off x="10006890" y="3329131"/>
            <a:ext cx="1678158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6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Why?</a:t>
            </a:r>
            <a:endParaRPr lang="fa-IR" sz="6000" dirty="0">
              <a:latin typeface="AngsanaUPC" panose="02020603050405020304" pitchFamily="18" charset="-34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A0F2-A0A6-4AB0-89E1-259696E3B5BF}" type="slidenum">
              <a:rPr lang="fa-IR" smtClean="0"/>
              <a:t>13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0339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4110"/>
            <a:ext cx="10515600" cy="886899"/>
          </a:xfrm>
        </p:spPr>
        <p:txBody>
          <a:bodyPr>
            <a:normAutofit/>
          </a:bodyPr>
          <a:lstStyle/>
          <a:p>
            <a:pPr algn="ctr" rtl="0"/>
            <a:r>
              <a:rPr lang="en-US" sz="55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Model</a:t>
            </a:r>
            <a:endParaRPr lang="fa-IR" sz="5500" dirty="0">
              <a:latin typeface="AngsanaUPC" panose="02020603050405020304" pitchFamily="18" charset="-34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4382" y="1702191"/>
            <a:ext cx="5411418" cy="7406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6806" y="2720697"/>
            <a:ext cx="4089008" cy="766689"/>
          </a:xfrm>
          <a:prstGeom prst="rect">
            <a:avLst/>
          </a:prstGeo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A0F2-A0A6-4AB0-89E1-259696E3B5BF}" type="slidenum">
              <a:rPr lang="fa-IR" smtClean="0"/>
              <a:t>14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2894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268" y="0"/>
            <a:ext cx="10515600" cy="1325563"/>
          </a:xfrm>
        </p:spPr>
        <p:txBody>
          <a:bodyPr>
            <a:normAutofit/>
          </a:bodyPr>
          <a:lstStyle/>
          <a:p>
            <a:pPr algn="ctr" rtl="0"/>
            <a:r>
              <a:rPr lang="en-US" sz="55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Q Model of investment</a:t>
            </a:r>
            <a:endParaRPr lang="fa-IR" sz="5500" dirty="0">
              <a:latin typeface="AngsanaUPC" panose="02020603050405020304" pitchFamily="18" charset="-34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7871" y="1037757"/>
            <a:ext cx="5844393" cy="5820243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4107766" y="2532185"/>
            <a:ext cx="4290646" cy="379827"/>
          </a:xfrm>
          <a:prstGeom prst="righ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Down Arrow 5"/>
          <p:cNvSpPr/>
          <p:nvPr/>
        </p:nvSpPr>
        <p:spPr>
          <a:xfrm>
            <a:off x="5148768" y="1645920"/>
            <a:ext cx="1069145" cy="4248443"/>
          </a:xfrm>
          <a:prstGeom prst="downArrow">
            <a:avLst/>
          </a:prstGeom>
          <a:solidFill>
            <a:srgbClr val="00B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A0F2-A0A6-4AB0-89E1-259696E3B5BF}" type="slidenum">
              <a:rPr lang="fa-IR" smtClean="0"/>
              <a:t>15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2664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Robustness</a:t>
            </a:r>
            <a:endParaRPr lang="fa-IR" sz="5000" dirty="0">
              <a:latin typeface="AngsanaUPC" panose="02020603050405020304" pitchFamily="18" charset="-34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4397" y="1321420"/>
            <a:ext cx="5723206" cy="55365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6200000">
            <a:off x="8841073" y="3581878"/>
            <a:ext cx="3503799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6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Interpretation?</a:t>
            </a:r>
            <a:endParaRPr lang="fa-IR" sz="6000" dirty="0">
              <a:latin typeface="AngsanaUPC" panose="02020603050405020304" pitchFamily="18" charset="-34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A0F2-A0A6-4AB0-89E1-259696E3B5BF}" type="slidenum">
              <a:rPr lang="fa-IR" smtClean="0"/>
              <a:t>16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5127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Alternative Specifications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A0F2-A0A6-4AB0-89E1-259696E3B5BF}" type="slidenum">
              <a:rPr lang="fa-IR" smtClean="0"/>
              <a:t>17</a:t>
            </a:fld>
            <a:endParaRPr lang="fa-I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1287" y="1138907"/>
            <a:ext cx="6829425" cy="604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98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 rtl="0"/>
            <a:r>
              <a:rPr lang="en-US" sz="5000" dirty="0">
                <a:latin typeface="AngsanaUPC" panose="02020603050405020304" pitchFamily="18" charset="-34"/>
                <a:cs typeface="AngsanaUPC" panose="02020603050405020304" pitchFamily="18" charset="-34"/>
              </a:rPr>
              <a:t>Accelerations Investments </a:t>
            </a:r>
            <a:r>
              <a:rPr lang="en-US" sz="5000" dirty="0">
                <a:latin typeface="AngsanaUPC" panose="02020603050405020304" pitchFamily="18" charset="-34"/>
                <a:cs typeface="AngsanaUPC" panose="02020603050405020304" pitchFamily="18" charset="-34"/>
              </a:rPr>
              <a:t>Demand</a:t>
            </a:r>
            <a:r>
              <a:rPr lang="en-US" sz="5000" dirty="0">
                <a:latin typeface="AngsanaUPC" panose="02020603050405020304" pitchFamily="18" charset="-34"/>
                <a:cs typeface="AngsanaUPC" panose="02020603050405020304" pitchFamily="18" charset="-34"/>
              </a:rPr>
              <a:t> Model</a:t>
            </a:r>
            <a:endParaRPr lang="fa-IR" sz="50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A0F2-A0A6-4AB0-89E1-259696E3B5BF}" type="slidenum">
              <a:rPr lang="fa-IR" smtClean="0"/>
              <a:t>18</a:t>
            </a:fld>
            <a:endParaRPr lang="fa-I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1325563"/>
            <a:ext cx="6858000" cy="13144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3073" y="2508251"/>
            <a:ext cx="6305550" cy="29146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0621" y="2508251"/>
            <a:ext cx="5934075" cy="322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365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 rtl="0"/>
            <a:r>
              <a:rPr lang="en-US" sz="5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Neoclassical </a:t>
            </a:r>
            <a:r>
              <a:rPr lang="en-US" sz="5000" dirty="0">
                <a:latin typeface="AngsanaUPC" panose="02020603050405020304" pitchFamily="18" charset="-34"/>
                <a:cs typeface="AngsanaUPC" panose="02020603050405020304" pitchFamily="18" charset="-34"/>
              </a:rPr>
              <a:t>Investments </a:t>
            </a:r>
            <a:r>
              <a:rPr lang="en-US" sz="5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Model</a:t>
            </a:r>
            <a:endParaRPr lang="fa-IR" sz="50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A0F2-A0A6-4AB0-89E1-259696E3B5BF}" type="slidenum">
              <a:rPr lang="fa-IR" smtClean="0"/>
              <a:t>19</a:t>
            </a:fld>
            <a:endParaRPr lang="fa-I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1287" y="1325563"/>
            <a:ext cx="6829425" cy="1219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8912" y="2544763"/>
            <a:ext cx="6781800" cy="27813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1287" y="2568722"/>
            <a:ext cx="6905625" cy="329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45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Content</a:t>
            </a:r>
            <a:endParaRPr lang="fa-IR" sz="6000" dirty="0">
              <a:latin typeface="AngsanaUPC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5797"/>
            <a:ext cx="6040902" cy="4351338"/>
          </a:xfrm>
        </p:spPr>
        <p:txBody>
          <a:bodyPr>
            <a:noAutofit/>
          </a:bodyPr>
          <a:lstStyle/>
          <a:p>
            <a:pPr algn="l" rtl="0"/>
            <a:r>
              <a:rPr lang="en-US" sz="3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Introductions</a:t>
            </a:r>
          </a:p>
          <a:p>
            <a:pPr algn="l" rtl="0"/>
            <a:r>
              <a:rPr lang="en-US" sz="3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Hypothesis Basics</a:t>
            </a:r>
          </a:p>
          <a:p>
            <a:pPr algn="l" rtl="0"/>
            <a:r>
              <a:rPr lang="en-US" sz="3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Theoretical Background</a:t>
            </a:r>
          </a:p>
          <a:p>
            <a:pPr algn="l" rtl="0"/>
            <a:r>
              <a:rPr lang="en-US" sz="3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Internal Finance Vs. External Finance</a:t>
            </a:r>
          </a:p>
          <a:p>
            <a:pPr algn="l" rtl="0"/>
            <a:r>
              <a:rPr lang="en-US" sz="3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Lemons</a:t>
            </a:r>
          </a:p>
          <a:p>
            <a:pPr algn="l" rtl="0"/>
            <a:r>
              <a:rPr lang="en-US" sz="3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Financing Hierarchy</a:t>
            </a:r>
          </a:p>
          <a:p>
            <a:pPr algn="l" rtl="0"/>
            <a:r>
              <a:rPr lang="en-US" sz="3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Models</a:t>
            </a:r>
          </a:p>
          <a:p>
            <a:pPr algn="l" rtl="0"/>
            <a:r>
              <a:rPr lang="en-US" sz="3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results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A0F2-A0A6-4AB0-89E1-259696E3B5BF}" type="slidenum">
              <a:rPr lang="fa-IR" smtClean="0"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0443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353" y="1648496"/>
            <a:ext cx="10515600" cy="2846231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70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Thanks for your attention</a:t>
            </a:r>
          </a:p>
          <a:p>
            <a:pPr marL="0" indent="0" algn="ctr" rtl="0">
              <a:buNone/>
            </a:pPr>
            <a:r>
              <a:rPr lang="en-US" sz="70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Comments Or Questions…?</a:t>
            </a:r>
          </a:p>
          <a:p>
            <a:pPr marL="0" indent="0" algn="ctr" rtl="0">
              <a:buNone/>
            </a:pP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  <a:hlinkClick r:id="rId2"/>
              </a:rPr>
              <a:t>www.eslamibidgoli.com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endParaRPr lang="fa-IR" dirty="0">
              <a:latin typeface="Aparajita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A0F2-A0A6-4AB0-89E1-259696E3B5BF}" type="slidenum">
              <a:rPr lang="fa-IR" smtClean="0"/>
              <a:t>20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6457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4772" y="477479"/>
            <a:ext cx="4842456" cy="1325563"/>
          </a:xfrm>
        </p:spPr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83203"/>
            <a:ext cx="10515600" cy="3750927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>
                <a:cs typeface="+mj-cs"/>
              </a:rPr>
              <a:t>In perfect capital markets, a firm's investment decisions are independent of its financial condition.</a:t>
            </a:r>
          </a:p>
          <a:p>
            <a:pPr algn="l" rtl="0"/>
            <a:endParaRPr lang="en-US" dirty="0" smtClean="0">
              <a:cs typeface="+mj-cs"/>
            </a:endParaRPr>
          </a:p>
          <a:p>
            <a:pPr algn="l" rtl="0"/>
            <a:r>
              <a:rPr lang="en-US" dirty="0" smtClean="0">
                <a:cs typeface="+mj-cs"/>
              </a:rPr>
              <a:t>External funds provide a perfect substitute for internal capital??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Financial factors affecting on investment?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 Effects of IA on Internal OR External Financing?</a:t>
            </a:r>
            <a:r>
              <a:rPr lang="en-US" dirty="0" smtClean="0">
                <a:cs typeface="+mj-cs"/>
              </a:rPr>
              <a:t/>
            </a:r>
            <a:br>
              <a:rPr lang="en-US" dirty="0" smtClean="0">
                <a:cs typeface="+mj-cs"/>
              </a:rPr>
            </a:br>
            <a:endParaRPr lang="fa-IR" dirty="0"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17228" y="5372465"/>
            <a:ext cx="294926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i="1" dirty="0" smtClean="0"/>
              <a:t>COMMENTS?????</a:t>
            </a:r>
            <a:endParaRPr lang="fa-IR" sz="2400" b="1" i="1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A0F2-A0A6-4AB0-89E1-259696E3B5BF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1938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9695" y="352246"/>
            <a:ext cx="4932609" cy="1325563"/>
          </a:xfrm>
        </p:spPr>
        <p:txBody>
          <a:bodyPr/>
          <a:lstStyle/>
          <a:p>
            <a:pPr algn="ctr"/>
            <a:r>
              <a:rPr lang="en-US" dirty="0" smtClean="0"/>
              <a:t>Hypothesis Basics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3949"/>
            <a:ext cx="10515600" cy="4683014"/>
          </a:xfrm>
        </p:spPr>
        <p:txBody>
          <a:bodyPr>
            <a:noAutofit/>
          </a:bodyPr>
          <a:lstStyle/>
          <a:p>
            <a:pPr algn="just" rtl="0"/>
            <a:r>
              <a:rPr lang="en-US" sz="3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If the cost disadvantage of external finance is </a:t>
            </a:r>
            <a:r>
              <a:rPr lang="en-US" sz="3800" dirty="0">
                <a:latin typeface="AngsanaUPC" panose="02020603050405020304" pitchFamily="18" charset="-34"/>
                <a:cs typeface="AngsanaUPC" panose="02020603050405020304" pitchFamily="18" charset="-34"/>
              </a:rPr>
              <a:t>small</a:t>
            </a:r>
            <a:r>
              <a:rPr lang="en-US" sz="3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, retention practices should reveal little or nothing about investment: firms will simply use external funds to smooth investment when internal finance fluctuates, regardless of their dividend policy.</a:t>
            </a:r>
          </a:p>
          <a:p>
            <a:pPr algn="just" rtl="0"/>
            <a:endParaRPr lang="en-US" sz="38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algn="just" rtl="0"/>
            <a:r>
              <a:rPr lang="en-US" sz="3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If the cost disadvantage is </a:t>
            </a:r>
            <a:r>
              <a:rPr lang="en-US" sz="3800" dirty="0">
                <a:latin typeface="AngsanaUPC" panose="02020603050405020304" pitchFamily="18" charset="-34"/>
                <a:cs typeface="AngsanaUPC" panose="02020603050405020304" pitchFamily="18" charset="-34"/>
              </a:rPr>
              <a:t>significant</a:t>
            </a:r>
            <a:r>
              <a:rPr lang="en-US" sz="3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, firms that </a:t>
            </a:r>
            <a:r>
              <a:rPr lang="en-US" sz="3800" dirty="0">
                <a:latin typeface="AngsanaUPC" panose="02020603050405020304" pitchFamily="18" charset="-34"/>
                <a:cs typeface="AngsanaUPC" panose="02020603050405020304" pitchFamily="18" charset="-34"/>
              </a:rPr>
              <a:t>retain and invest most of their</a:t>
            </a:r>
            <a:br>
              <a:rPr lang="en-US" sz="3800" dirty="0"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en-US" sz="3800" dirty="0">
                <a:latin typeface="AngsanaUPC" panose="02020603050405020304" pitchFamily="18" charset="-34"/>
                <a:cs typeface="AngsanaUPC" panose="02020603050405020304" pitchFamily="18" charset="-34"/>
              </a:rPr>
              <a:t>income may have no low-cost source of </a:t>
            </a:r>
            <a:r>
              <a:rPr lang="en-US" sz="3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investment finance, and </a:t>
            </a:r>
            <a:r>
              <a:rPr lang="en-US" sz="3800" dirty="0">
                <a:latin typeface="AngsanaUPC" panose="02020603050405020304" pitchFamily="18" charset="-34"/>
                <a:cs typeface="AngsanaUPC" panose="02020603050405020304" pitchFamily="18" charset="-34"/>
              </a:rPr>
              <a:t>their</a:t>
            </a:r>
            <a:br>
              <a:rPr lang="en-US" sz="3800" dirty="0"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en-US" sz="3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investment should be driven by fluctuations in cash flow.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A0F2-A0A6-4AB0-89E1-259696E3B5BF}" type="slidenum">
              <a:rPr lang="fa-IR" smtClean="0"/>
              <a:t>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9836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smtClean="0"/>
              <a:t>Theoretical Background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Modigliani-Miller</a:t>
            </a:r>
          </a:p>
          <a:p>
            <a:pPr algn="l" rtl="0"/>
            <a:r>
              <a:rPr lang="en-US" dirty="0" smtClean="0"/>
              <a:t>Jorgenson and ... (neoclassical theory)</a:t>
            </a:r>
          </a:p>
          <a:p>
            <a:pPr algn="l" rtl="0"/>
            <a:r>
              <a:rPr lang="en-US" dirty="0" smtClean="0"/>
              <a:t>Mayer, </a:t>
            </a:r>
            <a:r>
              <a:rPr lang="en-US" dirty="0" err="1" smtClean="0"/>
              <a:t>Majluf</a:t>
            </a:r>
            <a:endParaRPr lang="en-US" dirty="0"/>
          </a:p>
          <a:p>
            <a:pPr algn="l" rtl="0"/>
            <a:r>
              <a:rPr lang="en-US" dirty="0" smtClean="0"/>
              <a:t>Greenwald, </a:t>
            </a:r>
            <a:r>
              <a:rPr lang="en-US" dirty="0" err="1" smtClean="0"/>
              <a:t>Stiglitz</a:t>
            </a:r>
            <a:r>
              <a:rPr lang="en-US" dirty="0" smtClean="0"/>
              <a:t>, Weiss</a:t>
            </a:r>
          </a:p>
          <a:p>
            <a:pPr algn="l" rtl="0"/>
            <a:r>
              <a:rPr lang="en-US" dirty="0" smtClean="0"/>
              <a:t>King and </a:t>
            </a:r>
            <a:r>
              <a:rPr lang="en-US" dirty="0" err="1" smtClean="0"/>
              <a:t>Auerbach</a:t>
            </a:r>
            <a:endParaRPr lang="en-US" dirty="0" smtClean="0"/>
          </a:p>
          <a:p>
            <a:pPr algn="l" rtl="0"/>
            <a:r>
              <a:rPr lang="en-US" dirty="0" err="1" smtClean="0"/>
              <a:t>Akerlof</a:t>
            </a:r>
            <a:endParaRPr lang="en-US" dirty="0" smtClean="0"/>
          </a:p>
          <a:p>
            <a:pPr algn="l" rtl="0"/>
            <a:endParaRPr lang="fa-I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A0F2-A0A6-4AB0-89E1-259696E3B5BF}" type="slidenum">
              <a:rPr lang="fa-IR" smtClean="0"/>
              <a:t>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6966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4418" y="326488"/>
            <a:ext cx="6743163" cy="1325563"/>
          </a:xfrm>
        </p:spPr>
        <p:txBody>
          <a:bodyPr/>
          <a:lstStyle/>
          <a:p>
            <a:pPr algn="ctr" rtl="0"/>
            <a:r>
              <a:rPr lang="en-US" dirty="0" smtClean="0"/>
              <a:t>Raw Data</a:t>
            </a: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5680" y="1904403"/>
            <a:ext cx="7860640" cy="4599854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>
            <a:off x="8617947" y="2974028"/>
            <a:ext cx="1285707" cy="2678806"/>
          </a:xfrm>
          <a:prstGeom prst="down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TextBox 5"/>
          <p:cNvSpPr txBox="1"/>
          <p:nvPr/>
        </p:nvSpPr>
        <p:spPr>
          <a:xfrm>
            <a:off x="9903654" y="4943891"/>
            <a:ext cx="218049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0"/>
            <a:r>
              <a:rPr lang="en-US" b="1" dirty="0" smtClean="0"/>
              <a:t>What is your idea about Depreciation?</a:t>
            </a:r>
            <a:endParaRPr lang="fa-IR" b="1" dirty="0"/>
          </a:p>
        </p:txBody>
      </p:sp>
      <p:sp>
        <p:nvSpPr>
          <p:cNvPr id="7" name="Rectangle 6"/>
          <p:cNvSpPr/>
          <p:nvPr/>
        </p:nvSpPr>
        <p:spPr>
          <a:xfrm>
            <a:off x="8159261" y="4135902"/>
            <a:ext cx="430550" cy="942535"/>
          </a:xfrm>
          <a:prstGeom prst="rect">
            <a:avLst/>
          </a:prstGeom>
          <a:solidFill>
            <a:schemeClr val="accent2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A0F2-A0A6-4AB0-89E1-259696E3B5BF}" type="slidenum">
              <a:rPr lang="fa-IR" smtClean="0"/>
              <a:t>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698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0"/>
            <a:r>
              <a:rPr lang="en-US" sz="5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Why internal finance is </a:t>
            </a:r>
            <a:r>
              <a:rPr lang="en-US" sz="5000" dirty="0">
                <a:latin typeface="AngsanaUPC" panose="02020603050405020304" pitchFamily="18" charset="-34"/>
                <a:cs typeface="AngsanaUPC" panose="02020603050405020304" pitchFamily="18" charset="-34"/>
              </a:rPr>
              <a:t>less costly </a:t>
            </a:r>
            <a:r>
              <a:rPr lang="en-US" sz="5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than </a:t>
            </a:r>
            <a:br>
              <a:rPr lang="en-US" sz="5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en-US" sz="5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new share issues and debt finance?</a:t>
            </a:r>
            <a:endParaRPr lang="fa-IR" sz="5000" dirty="0">
              <a:latin typeface="AngsanaUPC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0908" y="2261723"/>
            <a:ext cx="7208520" cy="3351286"/>
          </a:xfrm>
        </p:spPr>
        <p:txBody>
          <a:bodyPr>
            <a:normAutofit/>
          </a:bodyPr>
          <a:lstStyle/>
          <a:p>
            <a:pPr algn="l" rtl="0"/>
            <a:r>
              <a:rPr lang="en-US" sz="4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Transaction Cost</a:t>
            </a:r>
          </a:p>
          <a:p>
            <a:pPr algn="l" rtl="0"/>
            <a:r>
              <a:rPr lang="en-US" sz="4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Tax Advantages</a:t>
            </a:r>
          </a:p>
          <a:p>
            <a:pPr algn="l" rtl="0"/>
            <a:r>
              <a:rPr lang="en-US" sz="4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Agency Problems</a:t>
            </a:r>
          </a:p>
          <a:p>
            <a:pPr algn="l" rtl="0"/>
            <a:r>
              <a:rPr lang="en-US" sz="4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Cost of Financial Distress</a:t>
            </a:r>
          </a:p>
          <a:p>
            <a:pPr algn="l" rtl="0"/>
            <a:r>
              <a:rPr lang="en-US" sz="4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Asymmetric Information</a:t>
            </a:r>
            <a:endParaRPr lang="fa-IR" sz="4000" dirty="0">
              <a:latin typeface="AngsanaUPC" panose="02020603050405020304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09428" y="3552645"/>
            <a:ext cx="292608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400" b="1" i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YOUR IDEA????</a:t>
            </a:r>
            <a:endParaRPr lang="fa-IR" sz="4400" b="1" i="1" dirty="0">
              <a:latin typeface="AngsanaUPC" panose="02020603050405020304" pitchFamily="18" charset="-3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A0F2-A0A6-4AB0-89E1-259696E3B5BF}" type="slidenum">
              <a:rPr lang="fa-IR" smtClean="0"/>
              <a:t>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4009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103" y="351058"/>
            <a:ext cx="7611794" cy="1325563"/>
          </a:xfrm>
        </p:spPr>
        <p:txBody>
          <a:bodyPr>
            <a:normAutofit/>
          </a:bodyPr>
          <a:lstStyle/>
          <a:p>
            <a:pPr algn="ctr"/>
            <a:r>
              <a:rPr lang="en-US" sz="5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New Share Issues</a:t>
            </a:r>
            <a:endParaRPr lang="fa-IR" sz="5000" dirty="0">
              <a:latin typeface="AngsanaUPC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2396" y="1874153"/>
            <a:ext cx="4282440" cy="1673836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3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r: cost of internal finance</a:t>
            </a:r>
          </a:p>
          <a:p>
            <a:pPr marL="0" indent="0" algn="l" rtl="0">
              <a:buNone/>
            </a:pPr>
            <a:r>
              <a:rPr lang="en-US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s</a:t>
            </a:r>
            <a:r>
              <a:rPr lang="en-US" sz="3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: cost of new share issues</a:t>
            </a:r>
          </a:p>
          <a:p>
            <a:pPr marL="0" indent="0" algn="l" rtl="0">
              <a:buNone/>
            </a:pPr>
            <a:r>
              <a:rPr lang="en-US" sz="6600" baseline="-25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ᶿ</a:t>
            </a:r>
            <a:r>
              <a:rPr lang="en-US" sz="3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: tax on dividends</a:t>
            </a:r>
          </a:p>
          <a:p>
            <a:pPr marL="0" indent="0" algn="l" rtl="0">
              <a:buNone/>
            </a:pPr>
            <a:r>
              <a:rPr lang="en-US" sz="3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c: tax on capital gains</a:t>
            </a:r>
            <a:endParaRPr lang="fa-IR" sz="3200" dirty="0">
              <a:latin typeface="AngsanaUPC" panose="02020603050405020304" pitchFamily="18" charset="-34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7639" y="1874153"/>
            <a:ext cx="2330343" cy="4610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7639" y="2658941"/>
            <a:ext cx="2331917" cy="4500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7639" y="3418669"/>
            <a:ext cx="2245123" cy="421811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A0F2-A0A6-4AB0-89E1-259696E3B5BF}" type="slidenum">
              <a:rPr lang="fa-IR" smtClean="0"/>
              <a:t>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8937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0086" y="336989"/>
            <a:ext cx="4951828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Lemons</a:t>
            </a:r>
            <a:endParaRPr lang="fa-IR" sz="6000" dirty="0">
              <a:latin typeface="AngsanaUPC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68073"/>
          </a:xfrm>
        </p:spPr>
        <p:txBody>
          <a:bodyPr/>
          <a:lstStyle/>
          <a:p>
            <a:pPr algn="l" rtl="0"/>
            <a:r>
              <a:rPr lang="en-US" dirty="0" smtClean="0"/>
              <a:t>Lemon Problem…</a:t>
            </a:r>
          </a:p>
          <a:p>
            <a:pPr algn="l" rtl="0"/>
            <a:r>
              <a:rPr lang="en-US" dirty="0" smtClean="0"/>
              <a:t>Lemon Premium</a:t>
            </a:r>
          </a:p>
          <a:p>
            <a:pPr algn="l" rtl="0"/>
            <a:r>
              <a:rPr lang="en-US" dirty="0" smtClean="0"/>
              <a:t>Financing Hierarchy</a:t>
            </a:r>
          </a:p>
          <a:p>
            <a:pPr algn="l" rtl="0"/>
            <a:r>
              <a:rPr lang="en-US" dirty="0" smtClean="0"/>
              <a:t>q Model of Investment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8042" y="5689110"/>
            <a:ext cx="1648267" cy="534573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016304" y="3688324"/>
            <a:ext cx="6631745" cy="1826235"/>
          </a:xfrm>
          <a:prstGeom prst="rect">
            <a:avLst/>
          </a:prstGeom>
        </p:spPr>
        <p:txBody>
          <a:bodyPr vert="horz" lIns="91440" tIns="45720" rIns="91440" bIns="45720" rtlCol="1">
            <a:normAutofit fontScale="77500" lnSpcReduction="2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dirty="0" smtClean="0"/>
              <a:t>Y: gross returns from assets in place</a:t>
            </a:r>
          </a:p>
          <a:p>
            <a:pPr algn="l" rtl="0"/>
            <a:r>
              <a:rPr lang="en-US" dirty="0" smtClean="0"/>
              <a:t>Y’: return from a new project</a:t>
            </a:r>
          </a:p>
          <a:p>
            <a:pPr algn="l" rtl="0"/>
            <a:r>
              <a:rPr lang="en-US" dirty="0" smtClean="0"/>
              <a:t>I: cost of the new investment</a:t>
            </a:r>
          </a:p>
          <a:p>
            <a:pPr algn="l" rtl="0"/>
            <a:r>
              <a:rPr lang="en-US" dirty="0" smtClean="0"/>
              <a:t>V: market value assigned to good firms and lemons</a:t>
            </a:r>
          </a:p>
          <a:p>
            <a:pPr marL="0" indent="0" algn="l" rtl="0">
              <a:buNone/>
            </a:pPr>
            <a:r>
              <a:rPr lang="en-US" dirty="0" smtClean="0"/>
              <a:t>NEW SHARES WILL BE ISSUED ONLY IF:</a:t>
            </a:r>
          </a:p>
          <a:p>
            <a:pPr algn="l" rtl="0"/>
            <a:endParaRPr lang="fa-I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A0F2-A0A6-4AB0-89E1-259696E3B5BF}" type="slidenum">
              <a:rPr lang="fa-IR" smtClean="0"/>
              <a:t>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52575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378</Words>
  <Application>Microsoft Office PowerPoint</Application>
  <PresentationFormat>Widescreen</PresentationFormat>
  <Paragraphs>101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AngsanaUPC</vt:lpstr>
      <vt:lpstr>Aparajita</vt:lpstr>
      <vt:lpstr>Arial</vt:lpstr>
      <vt:lpstr>B Nazanin</vt:lpstr>
      <vt:lpstr>Calibri</vt:lpstr>
      <vt:lpstr>Calibri Light</vt:lpstr>
      <vt:lpstr>Times New Roman</vt:lpstr>
      <vt:lpstr>Office Theme</vt:lpstr>
      <vt:lpstr>Financing Constraints &amp; Corporate Investment  S.M. Fazzari R.G. Hubbard B.C. Peterson (1988)</vt:lpstr>
      <vt:lpstr>Content</vt:lpstr>
      <vt:lpstr>Introduction</vt:lpstr>
      <vt:lpstr>Hypothesis Basics</vt:lpstr>
      <vt:lpstr>Theoretical Background</vt:lpstr>
      <vt:lpstr>Raw Data</vt:lpstr>
      <vt:lpstr>Why internal finance is less costly than  new share issues and debt finance?</vt:lpstr>
      <vt:lpstr>New Share Issues</vt:lpstr>
      <vt:lpstr>Lemons</vt:lpstr>
      <vt:lpstr>Debt Finance</vt:lpstr>
      <vt:lpstr>Financing Hierarchies</vt:lpstr>
      <vt:lpstr>Data and firm categorizing</vt:lpstr>
      <vt:lpstr>New issuance</vt:lpstr>
      <vt:lpstr>Model</vt:lpstr>
      <vt:lpstr>Q Model of investment</vt:lpstr>
      <vt:lpstr>Robustness</vt:lpstr>
      <vt:lpstr>Alternative Specifications</vt:lpstr>
      <vt:lpstr>Accelerations Investments Demand Model</vt:lpstr>
      <vt:lpstr>Neoclassical Investments Model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Financing Constraints &amp; Corporate Investment  S.M. Fazzari R.G. Hubbard B.C. Peterson (1988)</dc:title>
  <dc:creator>eslami</dc:creator>
  <cp:lastModifiedBy>eslami</cp:lastModifiedBy>
  <cp:revision>17</cp:revision>
  <dcterms:created xsi:type="dcterms:W3CDTF">2016-10-30T07:52:24Z</dcterms:created>
  <dcterms:modified xsi:type="dcterms:W3CDTF">2016-10-30T11:28:15Z</dcterms:modified>
</cp:coreProperties>
</file>